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98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70" autoAdjust="0"/>
  </p:normalViewPr>
  <p:slideViewPr>
    <p:cSldViewPr>
      <p:cViewPr varScale="1">
        <p:scale>
          <a:sx n="66" d="100"/>
          <a:sy n="66" d="100"/>
        </p:scale>
        <p:origin x="-14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801E3-CA6A-4A79-87E4-A028D49854B5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2492B-9112-4CE2-A05B-CF5D9A5E2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0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9EF72-0CFE-4508-9EA3-A3D91C45E03D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406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zh-CN" altLang="zh-CN" sz="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3EF4E-6D4B-489C-9586-0242F4DB98FD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119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ADA20-B447-4604-B774-408A9FB53D53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2E0DA8-1090-48D5-8CB1-1CC2F72AE031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201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29EC4-3A8E-4301-A211-A22518FAC211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273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46BBE-2228-488F-A7DF-88A65B0988C4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324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6752"/>
            <a:ext cx="8229600" cy="4929411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1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04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def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def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CN" altLang="en-US" smtClean="0"/>
              <a:t>单击此处编辑母版文本样式</a:t>
            </a:r>
          </a:p>
          <a:p>
            <a:pPr lvl="1">
              <a:buFontTx/>
              <a:buBlip>
                <a:blip r:embed="rId2"/>
              </a:buBlip>
            </a:pPr>
            <a:r>
              <a:rPr lang="zh-CN" altLang="en-US" smtClean="0"/>
              <a:t>第二级</a:t>
            </a:r>
          </a:p>
          <a:p>
            <a:pPr lvl="2">
              <a:buFontTx/>
              <a:buBlip>
                <a:blip r:embed="rId2"/>
              </a:buBlip>
            </a:pPr>
            <a:r>
              <a:rPr lang="zh-CN" altLang="en-US" smtClean="0"/>
              <a:t>第三级</a:t>
            </a:r>
          </a:p>
          <a:p>
            <a:pPr lvl="3">
              <a:buFontTx/>
              <a:buBlip>
                <a:blip r:embed="rId2"/>
              </a:buBlip>
            </a:pPr>
            <a:r>
              <a:rPr lang="zh-CN" altLang="en-US" smtClean="0"/>
              <a:t>第四级</a:t>
            </a:r>
          </a:p>
          <a:p>
            <a:pPr lvl="4">
              <a:buFontTx/>
              <a:buBlip>
                <a:blip r:embed="rId2"/>
              </a:buBlip>
            </a:pPr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3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183" y="119675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4040188" cy="42813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CN" altLang="en-US" smtClean="0"/>
              <a:t>单击此处编辑母版文本样式</a:t>
            </a:r>
          </a:p>
          <a:p>
            <a:pPr lvl="1">
              <a:buFontTx/>
              <a:buBlip>
                <a:blip r:embed="rId2"/>
              </a:buBlip>
            </a:pPr>
            <a:r>
              <a:rPr lang="zh-CN" altLang="en-US" smtClean="0"/>
              <a:t>第二级</a:t>
            </a:r>
          </a:p>
          <a:p>
            <a:pPr lvl="2">
              <a:buFontTx/>
              <a:buBlip>
                <a:blip r:embed="rId2"/>
              </a:buBlip>
            </a:pPr>
            <a:r>
              <a:rPr lang="zh-CN" altLang="en-US" smtClean="0"/>
              <a:t>第三级</a:t>
            </a:r>
          </a:p>
          <a:p>
            <a:pPr lvl="3">
              <a:buFontTx/>
              <a:buBlip>
                <a:blip r:embed="rId2"/>
              </a:buBlip>
            </a:pPr>
            <a:r>
              <a:rPr lang="zh-CN" altLang="en-US" smtClean="0"/>
              <a:t>第四级</a:t>
            </a:r>
          </a:p>
          <a:p>
            <a:pPr lvl="4">
              <a:buFontTx/>
              <a:buBlip>
                <a:blip r:embed="rId2"/>
              </a:buBlip>
            </a:pPr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19675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041775" cy="42813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CN" altLang="en-US" smtClean="0"/>
              <a:t>单击此处编辑母版文本样式</a:t>
            </a:r>
          </a:p>
          <a:p>
            <a:pPr lvl="1">
              <a:buFontTx/>
              <a:buBlip>
                <a:blip r:embed="rId2"/>
              </a:buBlip>
            </a:pPr>
            <a:r>
              <a:rPr lang="zh-CN" altLang="en-US" smtClean="0"/>
              <a:t>第二级</a:t>
            </a:r>
          </a:p>
          <a:p>
            <a:pPr lvl="2">
              <a:buFontTx/>
              <a:buBlip>
                <a:blip r:embed="rId2"/>
              </a:buBlip>
            </a:pPr>
            <a:r>
              <a:rPr lang="zh-CN" altLang="en-US" smtClean="0"/>
              <a:t>第三级</a:t>
            </a:r>
          </a:p>
          <a:p>
            <a:pPr lvl="3">
              <a:buFontTx/>
              <a:buBlip>
                <a:blip r:embed="rId2"/>
              </a:buBlip>
            </a:pPr>
            <a:r>
              <a:rPr lang="zh-CN" altLang="en-US" smtClean="0"/>
              <a:t>第四级</a:t>
            </a:r>
          </a:p>
          <a:p>
            <a:pPr lvl="4">
              <a:buFontTx/>
              <a:buBlip>
                <a:blip r:embed="rId2"/>
              </a:buBlip>
            </a:pPr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53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05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32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3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37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30747"/>
            <a:ext cx="8229600" cy="702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Tx/>
              <a:buBlip>
                <a:blip r:embed="rId14"/>
              </a:buBlip>
            </a:pPr>
            <a:r>
              <a:rPr lang="zh-CN" altLang="en-US" dirty="0" smtClean="0"/>
              <a:t>单击此处编辑母版文本样式</a:t>
            </a:r>
          </a:p>
          <a:p>
            <a:pPr lvl="1">
              <a:buFontTx/>
              <a:buBlip>
                <a:blip r:embed="rId14"/>
              </a:buBlip>
            </a:pPr>
            <a:r>
              <a:rPr lang="zh-CN" altLang="en-US" dirty="0" smtClean="0"/>
              <a:t>第二级</a:t>
            </a:r>
          </a:p>
          <a:p>
            <a:pPr lvl="2">
              <a:buFontTx/>
              <a:buBlip>
                <a:blip r:embed="rId14"/>
              </a:buBlip>
            </a:pPr>
            <a:r>
              <a:rPr lang="zh-CN" altLang="en-US" dirty="0" smtClean="0"/>
              <a:t>第三级</a:t>
            </a:r>
          </a:p>
          <a:p>
            <a:pPr lvl="3">
              <a:buFontTx/>
              <a:buBlip>
                <a:blip r:embed="rId14"/>
              </a:buBlip>
            </a:pPr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033736"/>
            <a:ext cx="9144000" cy="5824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198443"/>
            <a:ext cx="29321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2011/8/15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5275"/>
            <a:ext cx="9144000" cy="358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D:\YuanXu\My Documents\My Pictures\ones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5" y="60623"/>
            <a:ext cx="8286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lang="zh-CN" altLang="en-US" sz="32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lang="zh-CN" altLang="en-US" sz="28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lang="zh-CN" altLang="en-US" sz="24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lang="zh-CN" altLang="en-US" sz="2000" kern="120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lang="zh-CN" altLang="en-US"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200" dirty="0" smtClean="0"/>
              <a:t>项目管理实践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构</a:t>
            </a:r>
            <a:r>
              <a:rPr lang="zh-CN" altLang="en-US" dirty="0" smtClean="0"/>
              <a:t>建</a:t>
            </a:r>
            <a:r>
              <a:rPr lang="en-US" altLang="zh-CN" dirty="0" smtClean="0"/>
              <a:t>/</a:t>
            </a:r>
            <a:r>
              <a:rPr lang="zh-CN" altLang="en-US" dirty="0" smtClean="0"/>
              <a:t>开发系统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zh-CN" altLang="en-US" sz="2000" dirty="0">
                <a:solidFill>
                  <a:prstClr val="black">
                    <a:tint val="75000"/>
                  </a:prstClr>
                </a:solidFill>
              </a:rPr>
              <a:t>苑旭  </a:t>
            </a:r>
            <a:endParaRPr lang="en-US" altLang="zh-CN" sz="2000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</a:rPr>
              <a:t>Program Manager</a:t>
            </a:r>
          </a:p>
          <a:p>
            <a:pPr lvl="0"/>
            <a:r>
              <a:rPr lang="en-US" altLang="zh-CN" sz="2000" dirty="0" err="1">
                <a:solidFill>
                  <a:prstClr val="black">
                    <a:tint val="75000"/>
                  </a:prstClr>
                </a:solidFill>
              </a:rPr>
              <a:t>Onest</a:t>
            </a: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</a:rPr>
              <a:t> Network Technology Inc.</a:t>
            </a:r>
            <a:endParaRPr lang="en-US" altLang="zh-CN" sz="20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 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Code Review</a:t>
            </a:r>
            <a:r>
              <a:rPr lang="zh-CN" altLang="en-US" dirty="0" smtClean="0"/>
              <a:t>可以是正式的、非正式的，或者由第三方实施 </a:t>
            </a:r>
            <a:endParaRPr lang="en-US" altLang="zh-CN" dirty="0" smtClean="0"/>
          </a:p>
          <a:p>
            <a:r>
              <a:rPr lang="zh-CN" altLang="en-US" dirty="0"/>
              <a:t>使用</a:t>
            </a:r>
            <a:r>
              <a:rPr lang="en-US" altLang="zh-CN" dirty="0" smtClean="0"/>
              <a:t>Code Review</a:t>
            </a:r>
            <a:r>
              <a:rPr lang="zh-CN" altLang="en-US" dirty="0" smtClean="0"/>
              <a:t>的优势：</a:t>
            </a:r>
            <a:endParaRPr lang="en-US" altLang="zh-CN" dirty="0" smtClean="0"/>
          </a:p>
          <a:p>
            <a:pPr lvl="1"/>
            <a:r>
              <a:rPr lang="zh-CN" altLang="en-US" dirty="0"/>
              <a:t>增强代码质</a:t>
            </a:r>
            <a:r>
              <a:rPr lang="zh-CN" altLang="en-US" dirty="0" smtClean="0"/>
              <a:t>量</a:t>
            </a:r>
            <a:endParaRPr lang="en-US" altLang="zh-CN" dirty="0" smtClean="0"/>
          </a:p>
          <a:p>
            <a:pPr lvl="1"/>
            <a:r>
              <a:rPr lang="zh-CN" altLang="en-US" dirty="0"/>
              <a:t>加速开发过</a:t>
            </a:r>
            <a:r>
              <a:rPr lang="zh-CN" altLang="en-US" dirty="0" smtClean="0"/>
              <a:t>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提供培训机会</a:t>
            </a:r>
            <a:endParaRPr lang="en-US" altLang="zh-CN" dirty="0" smtClean="0"/>
          </a:p>
          <a:p>
            <a:pPr lvl="1"/>
            <a:r>
              <a:rPr lang="zh-CN" altLang="en-US" dirty="0"/>
              <a:t>降低检测缺陷的成</a:t>
            </a:r>
            <a:r>
              <a:rPr lang="zh-CN" altLang="en-US" dirty="0" smtClean="0"/>
              <a:t>本</a:t>
            </a:r>
            <a:endParaRPr lang="en-US" altLang="zh-CN" dirty="0" smtClean="0"/>
          </a:p>
          <a:p>
            <a:pPr lvl="1"/>
            <a:r>
              <a:rPr lang="zh-CN" altLang="en-US" dirty="0"/>
              <a:t>增强代码的可维护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lvl="1"/>
            <a:r>
              <a:rPr lang="zh-CN" altLang="en-US" dirty="0"/>
              <a:t>增强开发标准和最</a:t>
            </a:r>
            <a:r>
              <a:rPr lang="zh-CN" altLang="en-US" dirty="0" smtClean="0"/>
              <a:t>佳</a:t>
            </a:r>
            <a:r>
              <a:rPr lang="zh-CN" altLang="en-US" dirty="0"/>
              <a:t>实</a:t>
            </a:r>
            <a:r>
              <a:rPr lang="zh-CN" altLang="en-US" dirty="0" smtClean="0"/>
              <a:t>践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3400" dirty="0" smtClean="0"/>
              <a:t>Code Review </a:t>
            </a:r>
            <a:r>
              <a:rPr lang="zh-CN" altLang="en-US" sz="3400" dirty="0" smtClean="0">
                <a:solidFill>
                  <a:srgbClr val="C00000"/>
                </a:solidFill>
              </a:rPr>
              <a:t>评估</a:t>
            </a:r>
            <a:r>
              <a:rPr lang="zh-CN" altLang="en-US" sz="3400" dirty="0" smtClean="0"/>
              <a:t>代码以</a:t>
            </a:r>
            <a:r>
              <a:rPr lang="zh-CN" altLang="en-US" sz="3400" dirty="0" smtClean="0">
                <a:solidFill>
                  <a:srgbClr val="C00000"/>
                </a:solidFill>
              </a:rPr>
              <a:t>增强</a:t>
            </a:r>
            <a:r>
              <a:rPr lang="zh-CN" altLang="en-US" sz="3400" dirty="0" smtClean="0"/>
              <a:t>代码</a:t>
            </a:r>
            <a:r>
              <a:rPr lang="zh-CN" altLang="en-US" sz="3400" dirty="0" smtClean="0">
                <a:solidFill>
                  <a:srgbClr val="C00000"/>
                </a:solidFill>
              </a:rPr>
              <a:t>质量</a:t>
            </a:r>
            <a:r>
              <a:rPr lang="zh-CN" altLang="en-US" sz="3400" dirty="0" smtClean="0"/>
              <a:t>，</a:t>
            </a:r>
            <a:r>
              <a:rPr lang="zh-CN" altLang="en-US" sz="3400" dirty="0" smtClean="0">
                <a:solidFill>
                  <a:srgbClr val="C00000"/>
                </a:solidFill>
              </a:rPr>
              <a:t>提升</a:t>
            </a:r>
            <a:r>
              <a:rPr lang="zh-CN" altLang="en-US" sz="3400" dirty="0" smtClean="0"/>
              <a:t>开发团队</a:t>
            </a:r>
            <a:r>
              <a:rPr lang="zh-CN" altLang="en-US" sz="3400" dirty="0" smtClean="0">
                <a:solidFill>
                  <a:srgbClr val="C00000"/>
                </a:solidFill>
              </a:rPr>
              <a:t>能力</a:t>
            </a:r>
            <a:endParaRPr lang="zh-CN" altLang="en-US" sz="3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3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第二节 </a:t>
            </a:r>
            <a:r>
              <a:rPr lang="en-US" altLang="zh-CN" dirty="0">
                <a:solidFill>
                  <a:schemeClr val="accent6"/>
                </a:solidFill>
              </a:rPr>
              <a:t>Daily Build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每</a:t>
            </a:r>
            <a:r>
              <a:rPr lang="zh-CN" altLang="en-US" sz="4000" dirty="0"/>
              <a:t>日构造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2800" dirty="0"/>
              <a:t>每日构造解决的问题</a:t>
            </a:r>
          </a:p>
          <a:p>
            <a:pPr lvl="1"/>
            <a:r>
              <a:rPr lang="zh-CN" altLang="en-US" sz="2400" dirty="0"/>
              <a:t>客户突然访问</a:t>
            </a:r>
            <a:r>
              <a:rPr lang="en-US" altLang="zh-CN" sz="2400" dirty="0"/>
              <a:t>/</a:t>
            </a:r>
            <a:r>
              <a:rPr lang="zh-CN" altLang="en-US" sz="2400" dirty="0"/>
              <a:t>领导临时察看工作</a:t>
            </a:r>
          </a:p>
          <a:p>
            <a:pPr lvl="1"/>
            <a:r>
              <a:rPr lang="zh-CN" altLang="en-US" sz="2400" dirty="0"/>
              <a:t>产品偏离客户的期望</a:t>
            </a:r>
          </a:p>
          <a:p>
            <a:pPr lvl="1"/>
            <a:r>
              <a:rPr lang="zh-CN" altLang="en-US" sz="2400" dirty="0"/>
              <a:t>项目经理</a:t>
            </a:r>
            <a:r>
              <a:rPr lang="en-US" altLang="zh-CN" sz="2400" dirty="0"/>
              <a:t>/</a:t>
            </a:r>
            <a:r>
              <a:rPr lang="zh-CN" altLang="en-US" sz="2400" dirty="0"/>
              <a:t>成员不了解整体进度</a:t>
            </a:r>
          </a:p>
          <a:p>
            <a:pPr lvl="1"/>
            <a:r>
              <a:rPr lang="zh-CN" altLang="en-US" sz="2400" dirty="0"/>
              <a:t>测试人员无法编译源代码</a:t>
            </a:r>
          </a:p>
          <a:p>
            <a:pPr lvl="1"/>
            <a:r>
              <a:rPr lang="zh-CN" altLang="en-US" sz="2400" dirty="0"/>
              <a:t>模块</a:t>
            </a:r>
            <a:r>
              <a:rPr lang="en-US" altLang="zh-CN" sz="2400" dirty="0"/>
              <a:t>/</a:t>
            </a:r>
            <a:r>
              <a:rPr lang="zh-CN" altLang="en-US" sz="2400" dirty="0"/>
              <a:t>子系统集成失败</a:t>
            </a:r>
          </a:p>
          <a:p>
            <a:pPr lvl="1"/>
            <a:r>
              <a:rPr lang="zh-CN" altLang="en-US" sz="2400" dirty="0"/>
              <a:t>错误没有及时发</a:t>
            </a:r>
            <a:r>
              <a:rPr lang="zh-CN" altLang="en-US" sz="2400" dirty="0" smtClean="0"/>
              <a:t>现</a:t>
            </a:r>
            <a:endParaRPr lang="zh-CN" altLang="en-US" sz="2400" dirty="0"/>
          </a:p>
          <a:p>
            <a:r>
              <a:rPr lang="zh-CN" altLang="en-US" sz="2800" dirty="0"/>
              <a:t>每日构造的意义</a:t>
            </a:r>
          </a:p>
          <a:p>
            <a:pPr lvl="1"/>
            <a:r>
              <a:rPr lang="zh-CN" altLang="en-US" sz="2400" dirty="0"/>
              <a:t>统一的视图</a:t>
            </a:r>
          </a:p>
          <a:p>
            <a:pPr lvl="1"/>
            <a:r>
              <a:rPr lang="zh-CN" altLang="en-US" sz="2400" dirty="0"/>
              <a:t>展示最新进展</a:t>
            </a:r>
          </a:p>
          <a:p>
            <a:pPr lvl="1"/>
            <a:r>
              <a:rPr lang="zh-CN" altLang="en-US" sz="2400" dirty="0"/>
              <a:t>测试的基础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3211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0941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Build script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Author: Jian Shuo Wang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Created: 12:04 PM 3/12/2002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Filename: StartBuild.bat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Modified: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1.1 SD Label added at 12:04 PM 3/12/2002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1.2 Fix the bug to delete .css file from release server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1.3 Add version numbers to both DLLs and web page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1.4 Added facade server and moved all webclient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   to web folder.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1.5 Fixed bug 258 [Build] Build script doesn't provide label description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1.6 Reorged the folder and added WinUI to builds]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1.7 Add build number to all EXEs and DLLs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1.8 Depress prompt by echo D to web.config.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BuildScriptVersion=1.8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Usage: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startbuild.bat &lt;rev&gt;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&lt;rev&gt; is the revision number. In case you need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to create a build with revision number other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than 0, you can use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startbuild.bat 1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   to create builds like 2295.1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BuildRev=0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This script is extended to be used on sha-jswang-02 exclusively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 Define variables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@REM ---------------------------------------------------------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@PATH=c:\program files\Microsoft Visual Studio .NET\Common7\IDE;%PATH%;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SCRIPTROOT=C:\WebRaid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SDROOT=C:\webraid\workplace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/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SLNROOT=C:\webraid\workplace\src\RAID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WEBUIROOT=C:\webraid\workplace\src\RAID\RAID_WEBUI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WINUIROOTDEBUG=C:\webraid\workplace\src\RAID\WinUI\bin\Debug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WINUIROOTRELEASE=C:\webraid\workplace\src\RAID\WinUI\bin\Release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RELEASESERVER=\\sha-calvin\WebRAID\builds\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WINUIROOTRELEASE=C:\webraid\workplace\src\RAID\WinUI\bin\Release</a:t>
            </a:r>
            <a:br>
              <a:rPr lang="en-US" altLang="zh-CN" sz="1400">
                <a:latin typeface="Courier New" pitchFamily="49" charset="0"/>
              </a:rPr>
            </a:br>
            <a:r>
              <a:rPr lang="en-US" altLang="zh-CN" sz="1400">
                <a:latin typeface="Courier New" pitchFamily="49" charset="0"/>
              </a:rPr>
              <a:t>@SET BUILDREPORT=%SCRIPTROOT%\BuildReport.txt</a:t>
            </a:r>
            <a:br>
              <a:rPr lang="en-US" altLang="zh-CN" sz="1400">
                <a:latin typeface="Courier New" pitchFamily="49" charset="0"/>
              </a:rPr>
            </a:br>
            <a:endParaRPr lang="en-US" altLang="zh-CN" sz="14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0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62" name="Group 18"/>
          <p:cNvGrpSpPr>
            <a:grpSpLocks/>
          </p:cNvGrpSpPr>
          <p:nvPr/>
        </p:nvGrpSpPr>
        <p:grpSpPr bwMode="auto">
          <a:xfrm>
            <a:off x="7696200" y="261938"/>
            <a:ext cx="1143000" cy="1425575"/>
            <a:chOff x="4848" y="165"/>
            <a:chExt cx="720" cy="898"/>
          </a:xfrm>
        </p:grpSpPr>
        <p:sp>
          <p:nvSpPr>
            <p:cNvPr id="210963" name="Text Box 19"/>
            <p:cNvSpPr txBox="1">
              <a:spLocks noChangeArrowheads="1"/>
            </p:cNvSpPr>
            <p:nvPr/>
          </p:nvSpPr>
          <p:spPr bwMode="auto">
            <a:xfrm>
              <a:off x="4848" y="165"/>
              <a:ext cx="7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rPr>
                <a:t>Debug &amp; Release </a:t>
              </a:r>
            </a:p>
          </p:txBody>
        </p:sp>
        <p:cxnSp>
          <p:nvCxnSpPr>
            <p:cNvPr id="210964" name="AutoShape 20"/>
            <p:cNvCxnSpPr>
              <a:cxnSpLocks noChangeShapeType="1"/>
            </p:cNvCxnSpPr>
            <p:nvPr/>
          </p:nvCxnSpPr>
          <p:spPr bwMode="auto">
            <a:xfrm flipH="1" flipV="1">
              <a:off x="4896" y="823"/>
              <a:ext cx="576" cy="240"/>
            </a:xfrm>
            <a:prstGeom prst="curvedConnector4">
              <a:avLst>
                <a:gd name="adj1" fmla="val -25000"/>
                <a:gd name="adj2" fmla="val 160000"/>
              </a:avLst>
            </a:prstGeom>
            <a:noFill/>
            <a:ln w="508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11024" name="Rectangle 80"/>
          <p:cNvSpPr>
            <a:spLocks noGrp="1" noChangeArrowheads="1"/>
          </p:cNvSpPr>
          <p:nvPr>
            <p:ph type="title"/>
          </p:nvPr>
        </p:nvSpPr>
        <p:spPr>
          <a:xfrm>
            <a:off x="5793" y="404664"/>
            <a:ext cx="9107488" cy="648073"/>
          </a:xfrm>
          <a:noFill/>
          <a:ln/>
        </p:spPr>
        <p:txBody>
          <a:bodyPr anchor="ctr"/>
          <a:lstStyle/>
          <a:p>
            <a:r>
              <a:rPr lang="zh-CN" altLang="en-US" b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每日构造步骤</a:t>
            </a:r>
          </a:p>
        </p:txBody>
      </p:sp>
      <p:pic>
        <p:nvPicPr>
          <p:cNvPr id="211025" name="Picture 8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371600"/>
            <a:ext cx="9107488" cy="534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45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每日构造步骤</a:t>
            </a:r>
          </a:p>
        </p:txBody>
      </p:sp>
      <p:pic>
        <p:nvPicPr>
          <p:cNvPr id="67618" name="Picture 3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7" y="908719"/>
            <a:ext cx="8116887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44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270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29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每日构造与</a:t>
            </a:r>
            <a:r>
              <a:rPr lang="en-US" altLang="zh-CN" sz="3200" dirty="0"/>
              <a:t>BVT</a:t>
            </a:r>
            <a:r>
              <a:rPr lang="zh-CN" altLang="en-US" sz="3200" dirty="0"/>
              <a:t>测试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BVT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测试是冒烟测试的一种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一般在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生成后进行的自动测试</a:t>
            </a:r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zh-CN" altLang="en-US" dirty="0"/>
          </a:p>
          <a:p>
            <a:pPr>
              <a:buFontTx/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6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第三节 团队协作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533400" y="3886200"/>
            <a:ext cx="838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72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开发人员的一天</a:t>
            </a:r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7239000" y="152400"/>
            <a:ext cx="1447800" cy="13716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8000" b="1">
                <a:ea typeface="黑体" pitchFamily="2" charset="-122"/>
              </a:rPr>
              <a:t>1</a:t>
            </a:r>
          </a:p>
        </p:txBody>
      </p:sp>
      <p:pic>
        <p:nvPicPr>
          <p:cNvPr id="87048" name="Picture 8" descr="Dev_Stev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838200"/>
            <a:ext cx="1981200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78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基于里程碑的核心过程模型</a:t>
            </a:r>
          </a:p>
        </p:txBody>
      </p:sp>
      <p:pic>
        <p:nvPicPr>
          <p:cNvPr id="291844" name="Picture 4" descr="MSF-Process_Ph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2270125"/>
            <a:ext cx="3871912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5283200" y="5575300"/>
            <a:ext cx="212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项目计划认可</a:t>
            </a:r>
          </a:p>
        </p:txBody>
      </p:sp>
      <p:sp>
        <p:nvSpPr>
          <p:cNvPr id="291846" name="Text Box 6"/>
          <p:cNvSpPr txBox="1">
            <a:spLocks noChangeArrowheads="1"/>
          </p:cNvSpPr>
          <p:nvPr/>
        </p:nvSpPr>
        <p:spPr bwMode="auto">
          <a:xfrm>
            <a:off x="1136650" y="5683250"/>
            <a:ext cx="1654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范围完成</a:t>
            </a:r>
          </a:p>
        </p:txBody>
      </p:sp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3124200" y="1728788"/>
            <a:ext cx="1654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effectLst/>
                <a:ea typeface="宋体" pitchFamily="2" charset="-122"/>
              </a:rPr>
              <a:t>部署完成</a:t>
            </a:r>
          </a:p>
        </p:txBody>
      </p:sp>
      <p:sp>
        <p:nvSpPr>
          <p:cNvPr id="291848" name="Text Box 8"/>
          <p:cNvSpPr txBox="1">
            <a:spLocks noChangeArrowheads="1"/>
          </p:cNvSpPr>
          <p:nvPr/>
        </p:nvSpPr>
        <p:spPr bwMode="auto">
          <a:xfrm>
            <a:off x="6003925" y="3308350"/>
            <a:ext cx="2162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effectLst/>
                <a:ea typeface="宋体" pitchFamily="2" charset="-122"/>
              </a:rPr>
              <a:t>远景</a:t>
            </a:r>
            <a:r>
              <a:rPr lang="en-US" altLang="zh-CN" b="1">
                <a:effectLst/>
                <a:ea typeface="宋体" pitchFamily="2" charset="-122"/>
              </a:rPr>
              <a:t>/ </a:t>
            </a:r>
            <a:r>
              <a:rPr lang="zh-CN" altLang="en-US" b="1">
                <a:effectLst/>
                <a:ea typeface="宋体" pitchFamily="2" charset="-122"/>
              </a:rPr>
              <a:t>范围 认可</a:t>
            </a:r>
          </a:p>
        </p:txBody>
      </p:sp>
      <p:sp>
        <p:nvSpPr>
          <p:cNvPr id="291849" name="Text Box 9"/>
          <p:cNvSpPr txBox="1">
            <a:spLocks noChangeArrowheads="1"/>
          </p:cNvSpPr>
          <p:nvPr/>
        </p:nvSpPr>
        <p:spPr bwMode="auto">
          <a:xfrm>
            <a:off x="3302000" y="3851275"/>
            <a:ext cx="139065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zh-CN" sz="4500" b="1" dirty="0">
                <a:effectLst/>
                <a:ea typeface="宋体" pitchFamily="2" charset="-122"/>
              </a:rPr>
              <a:t>MSF</a:t>
            </a:r>
          </a:p>
        </p:txBody>
      </p:sp>
      <p:sp>
        <p:nvSpPr>
          <p:cNvPr id="291850" name="Text Box 10"/>
          <p:cNvSpPr txBox="1">
            <a:spLocks noChangeArrowheads="1"/>
          </p:cNvSpPr>
          <p:nvPr/>
        </p:nvSpPr>
        <p:spPr bwMode="auto">
          <a:xfrm>
            <a:off x="271463" y="3328988"/>
            <a:ext cx="1785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发布就绪认可</a:t>
            </a:r>
          </a:p>
        </p:txBody>
      </p:sp>
      <p:sp>
        <p:nvSpPr>
          <p:cNvPr id="291851" name="Text Box 11"/>
          <p:cNvSpPr txBox="1">
            <a:spLocks noChangeArrowheads="1"/>
          </p:cNvSpPr>
          <p:nvPr/>
        </p:nvSpPr>
        <p:spPr bwMode="auto">
          <a:xfrm rot="-1816959">
            <a:off x="2819400" y="3160196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部署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 rot="4202943">
            <a:off x="2522538" y="431113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稳定</a:t>
            </a:r>
          </a:p>
        </p:txBody>
      </p:sp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3429000" y="5051425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effectLst/>
                <a:ea typeface="宋体" pitchFamily="2" charset="-122"/>
              </a:rPr>
              <a:t>开发</a:t>
            </a:r>
          </a:p>
        </p:txBody>
      </p:sp>
      <p:sp>
        <p:nvSpPr>
          <p:cNvPr id="291854" name="Text Box 14"/>
          <p:cNvSpPr txBox="1">
            <a:spLocks noChangeArrowheads="1"/>
          </p:cNvSpPr>
          <p:nvPr/>
        </p:nvSpPr>
        <p:spPr bwMode="auto">
          <a:xfrm rot="-4192287">
            <a:off x="4427538" y="438733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计划</a:t>
            </a:r>
          </a:p>
        </p:txBody>
      </p:sp>
      <p:sp>
        <p:nvSpPr>
          <p:cNvPr id="291855" name="Text Box 15"/>
          <p:cNvSpPr txBox="1">
            <a:spLocks noChangeArrowheads="1"/>
          </p:cNvSpPr>
          <p:nvPr/>
        </p:nvSpPr>
        <p:spPr bwMode="auto">
          <a:xfrm rot="2054049">
            <a:off x="4114800" y="3160196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ffectLst/>
                <a:ea typeface="宋体" pitchFamily="2" charset="-122"/>
              </a:rPr>
              <a:t>构思</a:t>
            </a:r>
          </a:p>
        </p:txBody>
      </p:sp>
      <p:pic>
        <p:nvPicPr>
          <p:cNvPr id="291856" name="Picture 16" descr="MSF-Process-Model-Milest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62" y="1428287"/>
            <a:ext cx="568325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857" name="Picture 17" descr="MSF-Process-Model-Milest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62" y="1186987"/>
            <a:ext cx="568325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61" name="Rectangle 21"/>
          <p:cNvSpPr>
            <a:spLocks noChangeArrowheads="1"/>
          </p:cNvSpPr>
          <p:nvPr/>
        </p:nvSpPr>
        <p:spPr bwMode="auto">
          <a:xfrm>
            <a:off x="6366324" y="1355262"/>
            <a:ext cx="660400" cy="1028700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62" name="Rectangle 22"/>
          <p:cNvSpPr>
            <a:spLocks noChangeArrowheads="1"/>
          </p:cNvSpPr>
          <p:nvPr/>
        </p:nvSpPr>
        <p:spPr bwMode="auto">
          <a:xfrm>
            <a:off x="7179124" y="1088562"/>
            <a:ext cx="660400" cy="1028700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91863" name="Picture 23" descr="MSF-Process-Model-Milest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62" y="932987"/>
            <a:ext cx="568325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64" name="Rectangle 24"/>
          <p:cNvSpPr>
            <a:spLocks noChangeArrowheads="1"/>
          </p:cNvSpPr>
          <p:nvPr/>
        </p:nvSpPr>
        <p:spPr bwMode="auto">
          <a:xfrm>
            <a:off x="7966524" y="834562"/>
            <a:ext cx="660400" cy="1028700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91865" name="Picture 25" descr="BugTracking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711">
            <a:off x="6667949" y="1058400"/>
            <a:ext cx="663575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866" name="Picture 26" descr="BugTracking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711">
            <a:off x="7518849" y="804400"/>
            <a:ext cx="663575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67" name="Text Box 27"/>
          <p:cNvSpPr txBox="1">
            <a:spLocks noChangeArrowheads="1"/>
          </p:cNvSpPr>
          <p:nvPr/>
        </p:nvSpPr>
        <p:spPr bwMode="auto">
          <a:xfrm>
            <a:off x="6366324" y="2066462"/>
            <a:ext cx="71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版本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1</a:t>
            </a:r>
          </a:p>
        </p:txBody>
      </p:sp>
      <p:sp>
        <p:nvSpPr>
          <p:cNvPr id="291868" name="Text Box 28"/>
          <p:cNvSpPr txBox="1">
            <a:spLocks noChangeArrowheads="1"/>
          </p:cNvSpPr>
          <p:nvPr/>
        </p:nvSpPr>
        <p:spPr bwMode="auto">
          <a:xfrm>
            <a:off x="7166424" y="1812462"/>
            <a:ext cx="71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版本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2</a:t>
            </a:r>
          </a:p>
        </p:txBody>
      </p:sp>
      <p:sp>
        <p:nvSpPr>
          <p:cNvPr id="291869" name="Text Box 29"/>
          <p:cNvSpPr txBox="1">
            <a:spLocks noChangeArrowheads="1"/>
          </p:cNvSpPr>
          <p:nvPr/>
        </p:nvSpPr>
        <p:spPr bwMode="auto">
          <a:xfrm>
            <a:off x="7979224" y="1558462"/>
            <a:ext cx="71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版本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3</a:t>
            </a:r>
          </a:p>
        </p:txBody>
      </p:sp>
      <p:sp>
        <p:nvSpPr>
          <p:cNvPr id="291870" name="Line 30"/>
          <p:cNvSpPr>
            <a:spLocks noChangeShapeType="1"/>
          </p:cNvSpPr>
          <p:nvPr/>
        </p:nvSpPr>
        <p:spPr bwMode="auto">
          <a:xfrm>
            <a:off x="6048824" y="656762"/>
            <a:ext cx="0" cy="2006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71" name="Line 31"/>
          <p:cNvSpPr>
            <a:spLocks noChangeShapeType="1"/>
          </p:cNvSpPr>
          <p:nvPr/>
        </p:nvSpPr>
        <p:spPr bwMode="auto">
          <a:xfrm>
            <a:off x="5934524" y="2536362"/>
            <a:ext cx="30988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72" name="Rectangle 32"/>
          <p:cNvSpPr>
            <a:spLocks noChangeArrowheads="1"/>
          </p:cNvSpPr>
          <p:nvPr/>
        </p:nvSpPr>
        <p:spPr bwMode="auto">
          <a:xfrm rot="16200000">
            <a:off x="4969324" y="1452100"/>
            <a:ext cx="1804987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60000"/>
              </a:spcBef>
            </a:pPr>
            <a:r>
              <a:rPr lang="zh-CN" altLang="en-US" sz="1800" b="1" dirty="0">
                <a:solidFill>
                  <a:schemeClr val="tx2"/>
                </a:solidFill>
                <a:effectLst/>
                <a:ea typeface="宋体" pitchFamily="2" charset="-122"/>
              </a:rPr>
              <a:t>功能</a:t>
            </a:r>
          </a:p>
        </p:txBody>
      </p:sp>
      <p:sp>
        <p:nvSpPr>
          <p:cNvPr id="291873" name="Rectangle 33"/>
          <p:cNvSpPr>
            <a:spLocks noChangeArrowheads="1"/>
          </p:cNvSpPr>
          <p:nvPr/>
        </p:nvSpPr>
        <p:spPr bwMode="auto">
          <a:xfrm>
            <a:off x="5956295" y="2663362"/>
            <a:ext cx="298767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5000"/>
              </a:lnSpc>
              <a:spcBef>
                <a:spcPct val="60000"/>
              </a:spcBef>
            </a:pPr>
            <a:r>
              <a:rPr lang="zh-CN" altLang="en-US" sz="1800" b="1" dirty="0">
                <a:solidFill>
                  <a:schemeClr val="tx2"/>
                </a:solidFill>
                <a:effectLst/>
                <a:ea typeface="宋体" pitchFamily="2" charset="-122"/>
              </a:rPr>
              <a:t>时间</a:t>
            </a:r>
          </a:p>
        </p:txBody>
      </p:sp>
      <p:sp>
        <p:nvSpPr>
          <p:cNvPr id="291874" name="Text Box 34"/>
          <p:cNvSpPr txBox="1">
            <a:spLocks noChangeArrowheads="1"/>
          </p:cNvSpPr>
          <p:nvPr/>
        </p:nvSpPr>
        <p:spPr bwMode="auto">
          <a:xfrm>
            <a:off x="6134100" y="3683000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项目是否该做？</a:t>
            </a:r>
          </a:p>
        </p:txBody>
      </p:sp>
      <p:sp>
        <p:nvSpPr>
          <p:cNvPr id="291875" name="Text Box 35"/>
          <p:cNvSpPr txBox="1">
            <a:spLocks noChangeArrowheads="1"/>
          </p:cNvSpPr>
          <p:nvPr/>
        </p:nvSpPr>
        <p:spPr bwMode="auto">
          <a:xfrm>
            <a:off x="5092700" y="5918200"/>
            <a:ext cx="3670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项目是否能按时，按预算完成？商业可行性是否得到验证？</a:t>
            </a:r>
          </a:p>
        </p:txBody>
      </p:sp>
      <p:sp>
        <p:nvSpPr>
          <p:cNvPr id="291876" name="Text Box 36"/>
          <p:cNvSpPr txBox="1">
            <a:spLocks noChangeArrowheads="1"/>
          </p:cNvSpPr>
          <p:nvPr/>
        </p:nvSpPr>
        <p:spPr bwMode="auto">
          <a:xfrm>
            <a:off x="762000" y="6007100"/>
            <a:ext cx="2679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项目是否按预先的设想和目标建造？</a:t>
            </a:r>
          </a:p>
        </p:txBody>
      </p:sp>
      <p:sp>
        <p:nvSpPr>
          <p:cNvPr id="291877" name="Text Box 37"/>
          <p:cNvSpPr txBox="1">
            <a:spLocks noChangeArrowheads="1"/>
          </p:cNvSpPr>
          <p:nvPr/>
        </p:nvSpPr>
        <p:spPr bwMode="auto">
          <a:xfrm>
            <a:off x="381000" y="3721100"/>
            <a:ext cx="1562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项目是否足以稳定，可以发布？</a:t>
            </a:r>
          </a:p>
        </p:txBody>
      </p:sp>
      <p:sp>
        <p:nvSpPr>
          <p:cNvPr id="291878" name="Text Box 38"/>
          <p:cNvSpPr txBox="1">
            <a:spLocks noChangeArrowheads="1"/>
          </p:cNvSpPr>
          <p:nvPr/>
        </p:nvSpPr>
        <p:spPr bwMode="auto">
          <a:xfrm>
            <a:off x="1460500" y="1333500"/>
            <a:ext cx="29591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项目是否可以进行资源转换，实现价值？</a:t>
            </a:r>
          </a:p>
        </p:txBody>
      </p:sp>
    </p:spTree>
    <p:extLst>
      <p:ext uri="{BB962C8B-B14F-4D97-AF65-F5344CB8AC3E}">
        <p14:creationId xmlns:p14="http://schemas.microsoft.com/office/powerpoint/2010/main" val="2455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3200"/>
            <a:ext cx="8201025" cy="750888"/>
          </a:xfrm>
        </p:spPr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开发人员的一天从哪里开始？</a:t>
            </a:r>
          </a:p>
        </p:txBody>
      </p:sp>
    </p:spTree>
    <p:extLst>
      <p:ext uri="{BB962C8B-B14F-4D97-AF65-F5344CB8AC3E}">
        <p14:creationId xmlns:p14="http://schemas.microsoft.com/office/powerpoint/2010/main" val="413051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开发人员的一天从哪里开始？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答案：开发人员的一天从</a:t>
            </a:r>
            <a:r>
              <a:rPr lang="en-US" altLang="zh-CN" dirty="0"/>
              <a:t>Daily Build</a:t>
            </a:r>
            <a:r>
              <a:rPr lang="zh-CN" altLang="en-US" dirty="0"/>
              <a:t>开始</a:t>
            </a:r>
          </a:p>
          <a:p>
            <a:r>
              <a:rPr lang="zh-CN" altLang="en-US" dirty="0"/>
              <a:t>开发人员上班的第一件事儿就是查看</a:t>
            </a:r>
            <a:r>
              <a:rPr lang="en-US" altLang="zh-CN" dirty="0"/>
              <a:t>Daily Build</a:t>
            </a:r>
            <a:r>
              <a:rPr lang="zh-CN" altLang="en-US" dirty="0"/>
              <a:t>的结果，担心由于自己昨天的代码</a:t>
            </a:r>
            <a:r>
              <a:rPr lang="en-US" altLang="zh-CN" dirty="0"/>
              <a:t>Check-in</a:t>
            </a:r>
            <a:r>
              <a:rPr lang="zh-CN" altLang="en-US" dirty="0"/>
              <a:t>，造成</a:t>
            </a:r>
            <a:r>
              <a:rPr lang="en-US" altLang="zh-CN" dirty="0"/>
              <a:t>Build Broken</a:t>
            </a:r>
          </a:p>
        </p:txBody>
      </p:sp>
    </p:spTree>
    <p:extLst>
      <p:ext uri="{BB962C8B-B14F-4D97-AF65-F5344CB8AC3E}">
        <p14:creationId xmlns:p14="http://schemas.microsoft.com/office/powerpoint/2010/main" val="259222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2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64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3200"/>
            <a:ext cx="8201025" cy="1409700"/>
          </a:xfrm>
        </p:spPr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经历对</a:t>
            </a:r>
            <a:r>
              <a:rPr lang="en-US" altLang="zh-CN" dirty="0">
                <a:solidFill>
                  <a:schemeClr val="accent6"/>
                </a:solidFill>
              </a:rPr>
              <a:t>Build</a:t>
            </a:r>
            <a:r>
              <a:rPr lang="zh-CN" altLang="en-US" dirty="0">
                <a:solidFill>
                  <a:schemeClr val="accent6"/>
                </a:solidFill>
              </a:rPr>
              <a:t>的提心吊胆之后，第一件事做什么？</a:t>
            </a:r>
          </a:p>
        </p:txBody>
      </p:sp>
    </p:spTree>
    <p:extLst>
      <p:ext uri="{BB962C8B-B14F-4D97-AF65-F5344CB8AC3E}">
        <p14:creationId xmlns:p14="http://schemas.microsoft.com/office/powerpoint/2010/main" val="64685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经历对</a:t>
            </a:r>
            <a:r>
              <a:rPr lang="en-US" altLang="zh-CN" sz="2400" dirty="0"/>
              <a:t>Build</a:t>
            </a:r>
            <a:r>
              <a:rPr lang="zh-CN" altLang="en-US" sz="2400" dirty="0"/>
              <a:t>的提心吊</a:t>
            </a:r>
            <a:r>
              <a:rPr lang="zh-CN" altLang="en-US" sz="2400" dirty="0" smtClean="0"/>
              <a:t>胆之</a:t>
            </a:r>
            <a:r>
              <a:rPr lang="zh-CN" altLang="en-US" sz="2400" dirty="0"/>
              <a:t>后，第一件事做什么？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答案：打开</a:t>
            </a:r>
            <a:r>
              <a:rPr lang="en-US" altLang="zh-CN" dirty="0"/>
              <a:t>Bug</a:t>
            </a:r>
            <a:r>
              <a:rPr lang="zh-CN" altLang="en-US" dirty="0"/>
              <a:t>管理工具，查看指定给自己的</a:t>
            </a:r>
            <a:r>
              <a:rPr lang="en-US" altLang="zh-CN" dirty="0"/>
              <a:t>Bug</a:t>
            </a:r>
            <a:r>
              <a:rPr lang="zh-CN" altLang="en-US" dirty="0"/>
              <a:t>，解决高优先度的</a:t>
            </a:r>
            <a:r>
              <a:rPr lang="en-US" altLang="zh-CN" dirty="0"/>
              <a:t>Bug</a:t>
            </a:r>
            <a:r>
              <a:rPr lang="zh-CN" altLang="en-US" dirty="0"/>
              <a:t>。因为质量重于新功能</a:t>
            </a:r>
          </a:p>
        </p:txBody>
      </p:sp>
    </p:spTree>
    <p:extLst>
      <p:ext uri="{BB962C8B-B14F-4D97-AF65-F5344CB8AC3E}">
        <p14:creationId xmlns:p14="http://schemas.microsoft.com/office/powerpoint/2010/main" val="44544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3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15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接下来，开发人员会</a:t>
            </a:r>
            <a:r>
              <a:rPr lang="en-US" altLang="zh-CN" b="0" dirty="0">
                <a:latin typeface="Verdana"/>
              </a:rPr>
              <a:t>…</a:t>
            </a:r>
            <a:endParaRPr lang="en-US" altLang="zh-CN" b="0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从源代码管理工具中</a:t>
            </a:r>
            <a:r>
              <a:rPr lang="en-US" altLang="zh-CN" sz="2800" dirty="0"/>
              <a:t>Check out</a:t>
            </a:r>
            <a:r>
              <a:rPr lang="zh-CN" altLang="en-US" sz="2800" dirty="0"/>
              <a:t>代码</a:t>
            </a:r>
          </a:p>
          <a:p>
            <a:r>
              <a:rPr lang="zh-CN" altLang="en-US" sz="2800" dirty="0"/>
              <a:t>修改代码（解决</a:t>
            </a:r>
            <a:r>
              <a:rPr lang="en-US" altLang="zh-CN" sz="2800" dirty="0"/>
              <a:t>Bug</a:t>
            </a:r>
            <a:r>
              <a:rPr lang="zh-CN" altLang="en-US" sz="2800" dirty="0"/>
              <a:t>或实现新功能）</a:t>
            </a:r>
          </a:p>
          <a:p>
            <a:r>
              <a:rPr lang="zh-CN" altLang="en-US" sz="2800" dirty="0"/>
              <a:t>取得源代码管理工具中最新变化，在本机</a:t>
            </a:r>
            <a:r>
              <a:rPr lang="en-US" altLang="zh-CN" sz="2800" dirty="0"/>
              <a:t>Build</a:t>
            </a:r>
            <a:r>
              <a:rPr lang="zh-CN" altLang="en-US" sz="2800" dirty="0"/>
              <a:t>和单元测试</a:t>
            </a:r>
          </a:p>
          <a:p>
            <a:r>
              <a:rPr lang="zh-CN" altLang="en-US" sz="2800" dirty="0"/>
              <a:t>请开发组同事作</a:t>
            </a:r>
            <a:r>
              <a:rPr lang="en-US" altLang="zh-CN" sz="2800" dirty="0"/>
              <a:t>Code Review</a:t>
            </a:r>
          </a:p>
          <a:p>
            <a:r>
              <a:rPr lang="en-US" altLang="zh-CN" sz="2800" dirty="0"/>
              <a:t>Check in</a:t>
            </a:r>
            <a:r>
              <a:rPr lang="zh-CN" altLang="en-US" sz="2800" dirty="0"/>
              <a:t>代码</a:t>
            </a:r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Bug</a:t>
            </a:r>
            <a:r>
              <a:rPr lang="zh-CN" altLang="en-US" sz="2800" dirty="0"/>
              <a:t>管理工具中修改</a:t>
            </a:r>
            <a:r>
              <a:rPr lang="en-US" altLang="zh-CN" sz="2800" dirty="0"/>
              <a:t>Bug</a:t>
            </a:r>
            <a:r>
              <a:rPr lang="zh-CN" altLang="en-US" sz="2800" dirty="0"/>
              <a:t>的状态</a:t>
            </a:r>
          </a:p>
          <a:p>
            <a:r>
              <a:rPr lang="zh-CN" altLang="en-US" sz="2800" dirty="0"/>
              <a:t>开发人员以一封</a:t>
            </a:r>
            <a:r>
              <a:rPr lang="en-US" altLang="zh-CN" sz="2800" dirty="0"/>
              <a:t>Daily Report</a:t>
            </a:r>
            <a:r>
              <a:rPr lang="zh-CN" altLang="en-US" sz="2800" dirty="0"/>
              <a:t>结束一天的工作</a:t>
            </a:r>
          </a:p>
        </p:txBody>
      </p:sp>
    </p:spTree>
    <p:extLst>
      <p:ext uri="{BB962C8B-B14F-4D97-AF65-F5344CB8AC3E}">
        <p14:creationId xmlns:p14="http://schemas.microsoft.com/office/powerpoint/2010/main" val="373655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567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79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533400" y="3886200"/>
            <a:ext cx="838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72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测试人员的一天</a:t>
            </a:r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7239000" y="152400"/>
            <a:ext cx="1447800" cy="13716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8000" b="1">
                <a:ea typeface="黑体" pitchFamily="2" charset="-122"/>
              </a:rPr>
              <a:t>2</a:t>
            </a:r>
          </a:p>
        </p:txBody>
      </p:sp>
      <p:pic>
        <p:nvPicPr>
          <p:cNvPr id="53256" name="Picture 8" descr="Test_Ja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838200"/>
            <a:ext cx="1998662" cy="2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1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609600" y="2743200"/>
            <a:ext cx="8201025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测试人员第一件事做什么？</a:t>
            </a:r>
          </a:p>
        </p:txBody>
      </p:sp>
    </p:spTree>
    <p:extLst>
      <p:ext uri="{BB962C8B-B14F-4D97-AF65-F5344CB8AC3E}">
        <p14:creationId xmlns:p14="http://schemas.microsoft.com/office/powerpoint/2010/main" val="248837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en-US" altLang="zh-CN" dirty="0" smtClean="0"/>
          </a:p>
          <a:p>
            <a:r>
              <a:rPr lang="en-US" altLang="zh-CN" dirty="0" smtClean="0"/>
              <a:t>Daily</a:t>
            </a:r>
            <a:r>
              <a:rPr lang="zh-CN" altLang="en-US" dirty="0"/>
              <a:t> </a:t>
            </a:r>
            <a:r>
              <a:rPr lang="en-US" altLang="zh-CN" dirty="0" smtClean="0"/>
              <a:t>Build</a:t>
            </a:r>
          </a:p>
          <a:p>
            <a:r>
              <a:rPr lang="zh-CN" altLang="en-US" dirty="0" smtClean="0"/>
              <a:t>团队协作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1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测试人员第一件事做什么？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答案：打开</a:t>
            </a:r>
            <a:r>
              <a:rPr lang="en-US" altLang="zh-CN" dirty="0"/>
              <a:t>Bug</a:t>
            </a:r>
            <a:r>
              <a:rPr lang="zh-CN" altLang="en-US" dirty="0"/>
              <a:t>管理工具，查看指定给自己的</a:t>
            </a:r>
            <a:r>
              <a:rPr lang="en-US" altLang="zh-CN" dirty="0"/>
              <a:t>Bug</a:t>
            </a:r>
            <a:r>
              <a:rPr lang="zh-CN" altLang="en-US" dirty="0"/>
              <a:t>，验证已解决的</a:t>
            </a:r>
            <a:r>
              <a:rPr lang="en-US" altLang="zh-CN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124074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接下来，测试人员会</a:t>
            </a:r>
            <a:r>
              <a:rPr lang="en-US" altLang="zh-CN" b="0" dirty="0">
                <a:latin typeface="Verdana"/>
              </a:rPr>
              <a:t>…</a:t>
            </a:r>
            <a:endParaRPr lang="en-US" altLang="zh-CN" b="0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从发布服务器上取得当天的</a:t>
            </a:r>
            <a:r>
              <a:rPr lang="en-US" altLang="zh-CN" dirty="0"/>
              <a:t>Build</a:t>
            </a:r>
            <a:r>
              <a:rPr lang="zh-CN" altLang="en-US" dirty="0"/>
              <a:t>版本，根据测试用例检验当天的</a:t>
            </a:r>
            <a:r>
              <a:rPr lang="en-US" altLang="zh-CN" dirty="0"/>
              <a:t>Build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Bug</a:t>
            </a:r>
            <a:r>
              <a:rPr lang="zh-CN" altLang="en-US" dirty="0"/>
              <a:t>管理工具中登记新发现的</a:t>
            </a:r>
            <a:r>
              <a:rPr lang="en-US" altLang="zh-CN" dirty="0"/>
              <a:t>Bug</a:t>
            </a:r>
            <a:r>
              <a:rPr lang="zh-CN" altLang="en-US" dirty="0"/>
              <a:t>，等待开发人员解决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843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1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6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0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26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下班前，测试人员会</a:t>
            </a:r>
            <a:r>
              <a:rPr lang="en-US" altLang="zh-CN" b="0">
                <a:latin typeface="Verdana"/>
              </a:rPr>
              <a:t>…</a:t>
            </a:r>
            <a:endParaRPr lang="en-US" altLang="zh-CN" b="0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CN"/>
          </a:p>
          <a:p>
            <a:pPr>
              <a:buFontTx/>
              <a:buNone/>
            </a:pPr>
            <a:endParaRPr lang="en-US" altLang="zh-CN"/>
          </a:p>
          <a:p>
            <a:r>
              <a:rPr lang="zh-CN" altLang="en-US"/>
              <a:t>发送当天或者一周的</a:t>
            </a:r>
            <a:r>
              <a:rPr lang="en-US" altLang="zh-CN"/>
              <a:t>Bug</a:t>
            </a:r>
            <a:r>
              <a:rPr lang="zh-CN" altLang="en-US"/>
              <a:t>报告和测试用例报告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60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68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58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533400" y="3886200"/>
            <a:ext cx="838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72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程序经理的一天</a:t>
            </a:r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7239000" y="152400"/>
            <a:ext cx="1447800" cy="13716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8000" b="1">
                <a:ea typeface="黑体" pitchFamily="2" charset="-122"/>
              </a:rPr>
              <a:t>3</a:t>
            </a:r>
          </a:p>
        </p:txBody>
      </p:sp>
      <p:pic>
        <p:nvPicPr>
          <p:cNvPr id="55304" name="Picture 8" descr="PM_Wen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914400"/>
            <a:ext cx="1827212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5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程序经理的工作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主持</a:t>
            </a:r>
            <a:r>
              <a:rPr lang="en-US" altLang="zh-CN"/>
              <a:t>Bug</a:t>
            </a:r>
            <a:r>
              <a:rPr lang="zh-CN" altLang="en-US"/>
              <a:t>专家会诊</a:t>
            </a:r>
          </a:p>
          <a:p>
            <a:r>
              <a:rPr lang="zh-CN" altLang="en-US"/>
              <a:t>更新项目的计划、日程表、产品规格书、风险控制列表</a:t>
            </a:r>
          </a:p>
          <a:p>
            <a:r>
              <a:rPr lang="zh-CN" altLang="en-US"/>
              <a:t>发送</a:t>
            </a:r>
            <a:r>
              <a:rPr lang="en-US" altLang="zh-CN"/>
              <a:t>Status Report</a:t>
            </a:r>
          </a:p>
          <a:p>
            <a:r>
              <a:rPr lang="en-US" altLang="zh-CN"/>
              <a:t>……</a:t>
            </a:r>
          </a:p>
        </p:txBody>
      </p:sp>
      <p:sp>
        <p:nvSpPr>
          <p:cNvPr id="229380" name="Text Box 4"/>
          <p:cNvSpPr txBox="1">
            <a:spLocks noChangeArrowheads="1"/>
          </p:cNvSpPr>
          <p:nvPr/>
        </p:nvSpPr>
        <p:spPr bwMode="auto">
          <a:xfrm>
            <a:off x="1143000" y="4556125"/>
            <a:ext cx="792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>
                <a:solidFill>
                  <a:srgbClr val="FF0000"/>
                </a:solidFill>
                <a:latin typeface="Tahoma" pitchFamily="34" charset="0"/>
              </a:rPr>
              <a:t>PM is the communication hub!</a:t>
            </a:r>
          </a:p>
        </p:txBody>
      </p:sp>
    </p:spTree>
    <p:extLst>
      <p:ext uri="{BB962C8B-B14F-4D97-AF65-F5344CB8AC3E}">
        <p14:creationId xmlns:p14="http://schemas.microsoft.com/office/powerpoint/2010/main" val="321096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程序经理的工作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主持</a:t>
            </a:r>
            <a:r>
              <a:rPr lang="en-US" altLang="zh-CN"/>
              <a:t>Bug</a:t>
            </a:r>
            <a:r>
              <a:rPr lang="zh-CN" altLang="en-US"/>
              <a:t>专家会诊</a:t>
            </a:r>
          </a:p>
          <a:p>
            <a:r>
              <a:rPr lang="zh-CN" altLang="en-US">
                <a:solidFill>
                  <a:srgbClr val="C9E1F7"/>
                </a:solidFill>
              </a:rPr>
              <a:t>更新项目的计划、日程表、产品规格书、风险控制列表</a:t>
            </a:r>
          </a:p>
          <a:p>
            <a:r>
              <a:rPr lang="zh-CN" altLang="en-US">
                <a:solidFill>
                  <a:srgbClr val="C9E1F7"/>
                </a:solidFill>
              </a:rPr>
              <a:t>提交</a:t>
            </a:r>
            <a:r>
              <a:rPr lang="en-US" altLang="zh-CN">
                <a:solidFill>
                  <a:srgbClr val="C9E1F7"/>
                </a:solidFill>
              </a:rPr>
              <a:t>Status Report</a:t>
            </a:r>
          </a:p>
        </p:txBody>
      </p:sp>
    </p:spTree>
    <p:extLst>
      <p:ext uri="{BB962C8B-B14F-4D97-AF65-F5344CB8AC3E}">
        <p14:creationId xmlns:p14="http://schemas.microsoft.com/office/powerpoint/2010/main" val="345379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631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94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第一节 概述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程序经理的工作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9E1F7"/>
                </a:solidFill>
              </a:rPr>
              <a:t>主持</a:t>
            </a:r>
            <a:r>
              <a:rPr lang="en-US" altLang="zh-CN">
                <a:solidFill>
                  <a:srgbClr val="C9E1F7"/>
                </a:solidFill>
              </a:rPr>
              <a:t>Bug</a:t>
            </a:r>
            <a:r>
              <a:rPr lang="zh-CN" altLang="en-US">
                <a:solidFill>
                  <a:srgbClr val="C9E1F7"/>
                </a:solidFill>
              </a:rPr>
              <a:t>专家会诊</a:t>
            </a:r>
          </a:p>
          <a:p>
            <a:r>
              <a:rPr lang="zh-CN" altLang="en-US"/>
              <a:t>更新项目的计划、日程表、产品规格书、风险控制列表</a:t>
            </a:r>
          </a:p>
          <a:p>
            <a:r>
              <a:rPr lang="zh-CN" altLang="en-US"/>
              <a:t>提交</a:t>
            </a:r>
            <a:r>
              <a:rPr lang="en-US" altLang="zh-CN"/>
              <a:t>Status Report</a:t>
            </a:r>
          </a:p>
        </p:txBody>
      </p:sp>
    </p:spTree>
    <p:extLst>
      <p:ext uri="{BB962C8B-B14F-4D97-AF65-F5344CB8AC3E}">
        <p14:creationId xmlns:p14="http://schemas.microsoft.com/office/powerpoint/2010/main" val="253045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837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-4763"/>
            <a:ext cx="9229726" cy="686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01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en-US" altLang="zh-CN" dirty="0" smtClean="0"/>
          </a:p>
          <a:p>
            <a:r>
              <a:rPr lang="en-US" altLang="zh-CN" dirty="0" smtClean="0"/>
              <a:t>Daily</a:t>
            </a:r>
            <a:r>
              <a:rPr lang="zh-CN" altLang="en-US" dirty="0"/>
              <a:t> </a:t>
            </a:r>
            <a:r>
              <a:rPr lang="en-US" altLang="zh-CN" dirty="0" smtClean="0"/>
              <a:t>Build</a:t>
            </a:r>
          </a:p>
          <a:p>
            <a:r>
              <a:rPr lang="zh-CN" altLang="en-US" dirty="0" smtClean="0"/>
              <a:t>团队协作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457200" y="2492896"/>
            <a:ext cx="8229600" cy="406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zh-CN" alt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zh-CN" altLang="en-US" sz="28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zh-CN" alt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lang="zh-CN" alt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zh-CN" altLang="en-US" sz="4000" dirty="0" smtClean="0">
                <a:latin typeface="华文行楷" pitchFamily="2" charset="-122"/>
                <a:ea typeface="华文行楷" pitchFamily="2" charset="-122"/>
              </a:rPr>
              <a:t>以项目创造价值，以教育开创未来</a:t>
            </a:r>
            <a:endParaRPr lang="zh-CN" altLang="en-US" sz="40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0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目标：完成需求规格</a:t>
            </a:r>
            <a:r>
              <a:rPr lang="en-US" altLang="zh-CN" dirty="0" smtClean="0"/>
              <a:t>/</a:t>
            </a:r>
            <a:r>
              <a:rPr lang="zh-CN" altLang="en-US" dirty="0" smtClean="0"/>
              <a:t>确认书和系统设计说明书中的特性、组件等项目范围</a:t>
            </a:r>
            <a:endParaRPr lang="en-US" altLang="zh-CN" dirty="0" smtClean="0"/>
          </a:p>
          <a:p>
            <a:r>
              <a:rPr lang="zh-CN" altLang="en-US" dirty="0"/>
              <a:t>团队关注于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编写代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 lvl="1"/>
            <a:r>
              <a:rPr lang="zh-CN" altLang="en-US" dirty="0"/>
              <a:t>构建基础结</a:t>
            </a:r>
            <a:r>
              <a:rPr lang="zh-CN" altLang="en-US" dirty="0" smtClean="0"/>
              <a:t>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培训和文档</a:t>
            </a:r>
            <a:endParaRPr lang="en-US" altLang="zh-CN" dirty="0" smtClean="0"/>
          </a:p>
          <a:p>
            <a:pPr lvl="1"/>
            <a:r>
              <a:rPr lang="zh-CN" altLang="en-US" dirty="0"/>
              <a:t>开发市场渠道</a:t>
            </a:r>
          </a:p>
        </p:txBody>
      </p:sp>
    </p:spTree>
    <p:extLst>
      <p:ext uri="{BB962C8B-B14F-4D97-AF65-F5344CB8AC3E}">
        <p14:creationId xmlns:p14="http://schemas.microsoft.com/office/powerpoint/2010/main" val="6006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构建阶段概述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里程碑</a:t>
            </a:r>
            <a:endParaRPr lang="en-US" altLang="zh-CN" dirty="0" smtClean="0"/>
          </a:p>
          <a:p>
            <a:pPr lvl="1"/>
            <a:r>
              <a:rPr lang="zh-CN" altLang="en-US" dirty="0"/>
              <a:t>范围完成</a:t>
            </a:r>
            <a:r>
              <a:rPr lang="en-US" altLang="zh-CN" dirty="0" smtClean="0"/>
              <a:t>(Scope Complete)</a:t>
            </a:r>
          </a:p>
          <a:p>
            <a:r>
              <a:rPr lang="zh-CN" altLang="en-US" dirty="0" smtClean="0"/>
              <a:t>可交付成果：</a:t>
            </a:r>
            <a:endParaRPr lang="en-US" altLang="zh-CN" dirty="0" smtClean="0"/>
          </a:p>
          <a:p>
            <a:pPr lvl="1"/>
            <a:r>
              <a:rPr lang="zh-CN" altLang="en-US" dirty="0"/>
              <a:t>源代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 lvl="1"/>
            <a:r>
              <a:rPr lang="zh-CN" altLang="en-US" dirty="0"/>
              <a:t>编译后的二进制文</a:t>
            </a:r>
            <a:r>
              <a:rPr lang="zh-CN" altLang="en-US" dirty="0" smtClean="0"/>
              <a:t>件</a:t>
            </a:r>
            <a:endParaRPr lang="en-US" altLang="zh-CN" dirty="0" smtClean="0"/>
          </a:p>
          <a:p>
            <a:pPr lvl="1"/>
            <a:r>
              <a:rPr lang="zh-CN" altLang="en-US" dirty="0"/>
              <a:t>培训材</a:t>
            </a:r>
            <a:r>
              <a:rPr lang="zh-CN" altLang="en-US" dirty="0" smtClean="0"/>
              <a:t>料</a:t>
            </a:r>
            <a:endParaRPr lang="en-US" altLang="zh-CN" dirty="0" smtClean="0"/>
          </a:p>
          <a:p>
            <a:pPr lvl="1"/>
            <a:r>
              <a:rPr lang="zh-CN" altLang="en-US" dirty="0"/>
              <a:t>文</a:t>
            </a:r>
            <a:r>
              <a:rPr lang="zh-CN" altLang="en-US" dirty="0" smtClean="0"/>
              <a:t>档</a:t>
            </a:r>
            <a:endParaRPr lang="en-US" altLang="zh-CN" dirty="0" smtClean="0"/>
          </a:p>
          <a:p>
            <a:pPr lvl="2"/>
            <a:r>
              <a:rPr lang="zh-CN" altLang="en-US" dirty="0"/>
              <a:t>部署文</a:t>
            </a:r>
            <a:r>
              <a:rPr lang="zh-CN" altLang="en-US" dirty="0" smtClean="0"/>
              <a:t>档</a:t>
            </a:r>
            <a:endParaRPr lang="en-US" altLang="zh-CN" dirty="0" smtClean="0"/>
          </a:p>
          <a:p>
            <a:pPr lvl="2"/>
            <a:r>
              <a:rPr lang="zh-CN" altLang="en-US" dirty="0"/>
              <a:t>操作程序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支持和故障解决指南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市</a:t>
            </a:r>
            <a:r>
              <a:rPr lang="zh-CN" altLang="en-US" dirty="0"/>
              <a:t>场推广材</a:t>
            </a:r>
            <a:r>
              <a:rPr lang="zh-CN" altLang="en-US" dirty="0" smtClean="0"/>
              <a:t>料</a:t>
            </a:r>
            <a:endParaRPr lang="en-US" altLang="zh-CN" dirty="0" smtClean="0"/>
          </a:p>
          <a:p>
            <a:pPr lvl="1"/>
            <a:r>
              <a:rPr lang="zh-CN" altLang="en-US" dirty="0"/>
              <a:t>更新</a:t>
            </a:r>
            <a:r>
              <a:rPr lang="zh-CN" altLang="en-US" dirty="0" smtClean="0"/>
              <a:t>的</a:t>
            </a:r>
            <a:r>
              <a:rPr lang="zh-CN" altLang="en-US" dirty="0"/>
              <a:t>项目规划、时间</a:t>
            </a:r>
            <a:r>
              <a:rPr lang="zh-CN" altLang="en-US" dirty="0" smtClean="0"/>
              <a:t>表</a:t>
            </a:r>
            <a:r>
              <a:rPr lang="en-US" altLang="zh-CN" dirty="0" smtClean="0"/>
              <a:t>(Schedule)</a:t>
            </a:r>
            <a:r>
              <a:rPr lang="zh-CN" altLang="en-US" dirty="0" smtClean="0"/>
              <a:t>和风险登记册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1700808"/>
            <a:ext cx="4582269" cy="2912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1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使用内部发布版本开发系统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25922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增量式</a:t>
            </a:r>
            <a:r>
              <a:rPr lang="zh-CN" altLang="en-US" dirty="0" smtClean="0"/>
              <a:t>增加系统</a:t>
            </a:r>
            <a:r>
              <a:rPr lang="zh-CN" altLang="en-US" dirty="0" smtClean="0">
                <a:solidFill>
                  <a:srgbClr val="C00000"/>
                </a:solidFill>
              </a:rPr>
              <a:t>特性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建立详细的测试用</a:t>
            </a:r>
            <a:r>
              <a:rPr lang="zh-CN" altLang="en-US" dirty="0" smtClean="0"/>
              <a:t>例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稳固</a:t>
            </a:r>
            <a:r>
              <a:rPr lang="zh-CN" altLang="en-US" dirty="0" smtClean="0"/>
              <a:t>每</a:t>
            </a:r>
            <a:r>
              <a:rPr lang="zh-CN" altLang="en-US" dirty="0"/>
              <a:t>一个内部版</a:t>
            </a:r>
            <a:r>
              <a:rPr lang="zh-CN" altLang="en-US" dirty="0" smtClean="0"/>
              <a:t>本，每个版本均需达到主要质量标准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1" y="3789040"/>
            <a:ext cx="8064896" cy="231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89039"/>
            <a:ext cx="7488832" cy="231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69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使用内部发布版本的指南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建立评估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质量的标准</a:t>
            </a:r>
            <a:endParaRPr lang="en-US" altLang="zh-CN" dirty="0" smtClean="0"/>
          </a:p>
          <a:p>
            <a:r>
              <a:rPr lang="zh-CN" altLang="en-US" dirty="0" smtClean="0"/>
              <a:t>尽量使每个内部发布版本独立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将高优先级，高风险的特性尽可能安排在早期</a:t>
            </a:r>
            <a:endParaRPr lang="en-US" altLang="zh-CN" dirty="0" smtClean="0"/>
          </a:p>
          <a:p>
            <a:r>
              <a:rPr lang="zh-CN" altLang="en-US" dirty="0"/>
              <a:t>频繁的进</a:t>
            </a:r>
            <a:r>
              <a:rPr lang="zh-CN" altLang="en-US" dirty="0" smtClean="0"/>
              <a:t>行构建和测试</a:t>
            </a:r>
            <a:endParaRPr lang="en-US" altLang="zh-CN" dirty="0" smtClean="0"/>
          </a:p>
          <a:p>
            <a:r>
              <a:rPr lang="zh-CN" altLang="en-US" dirty="0"/>
              <a:t>频繁的进行</a:t>
            </a:r>
            <a:r>
              <a:rPr lang="en-US" altLang="zh-CN" dirty="0" smtClean="0"/>
              <a:t>Code Review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0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每日构建过程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19256" cy="331236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每一个内部发布周期都包含一组每日构建</a:t>
            </a:r>
            <a:r>
              <a:rPr lang="en-US" altLang="zh-CN" dirty="0" smtClean="0"/>
              <a:t>(Daily Build)</a:t>
            </a:r>
            <a:r>
              <a:rPr lang="zh-CN" altLang="en-US" dirty="0" smtClean="0"/>
              <a:t>过程</a:t>
            </a:r>
            <a:endParaRPr lang="en-US" altLang="zh-CN" dirty="0" smtClean="0"/>
          </a:p>
          <a:p>
            <a:r>
              <a:rPr lang="zh-CN" altLang="en-US" dirty="0"/>
              <a:t>每个</a:t>
            </a:r>
            <a:r>
              <a:rPr lang="en-US" altLang="zh-CN" dirty="0" smtClean="0"/>
              <a:t>Daily Build</a:t>
            </a:r>
            <a:r>
              <a:rPr lang="zh-CN" altLang="en-US" dirty="0" smtClean="0"/>
              <a:t>过程包含三个步骤：</a:t>
            </a:r>
            <a:endParaRPr lang="en-US" altLang="zh-CN" dirty="0" smtClean="0"/>
          </a:p>
          <a:p>
            <a:pPr lvl="1"/>
            <a:r>
              <a:rPr lang="zh-CN" altLang="en-US" dirty="0"/>
              <a:t>开发</a:t>
            </a:r>
            <a:r>
              <a:rPr lang="zh-CN" altLang="en-US" dirty="0" smtClean="0"/>
              <a:t>：根据内部里程碑计划进行开发工作</a:t>
            </a:r>
            <a:endParaRPr lang="en-US" altLang="zh-CN" dirty="0" smtClean="0"/>
          </a:p>
          <a:p>
            <a:pPr lvl="1"/>
            <a:r>
              <a:rPr lang="zh-CN" altLang="en-US" dirty="0"/>
              <a:t>测试</a:t>
            </a:r>
            <a:r>
              <a:rPr lang="zh-CN" altLang="en-US" dirty="0" smtClean="0"/>
              <a:t>：根据测试方案进行测试工作</a:t>
            </a:r>
            <a:endParaRPr lang="en-US" altLang="zh-CN" dirty="0" smtClean="0"/>
          </a:p>
          <a:p>
            <a:pPr lvl="1"/>
            <a:r>
              <a:rPr lang="zh-CN" altLang="en-US" dirty="0"/>
              <a:t>验证</a:t>
            </a:r>
            <a:r>
              <a:rPr lang="zh-CN" altLang="en-US" dirty="0" smtClean="0"/>
              <a:t>：评估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是否符合质量标准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65104"/>
            <a:ext cx="37052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4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Onest</Template>
  <TotalTime>72</TotalTime>
  <Words>1407</Words>
  <Application>Microsoft Office PowerPoint</Application>
  <PresentationFormat>全屏显示(4:3)</PresentationFormat>
  <Paragraphs>163</Paragraphs>
  <Slides>43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Onest</vt:lpstr>
      <vt:lpstr>项目管理实践   构建/开发系统</vt:lpstr>
      <vt:lpstr>基于里程碑的核心过程模型</vt:lpstr>
      <vt:lpstr>目录</vt:lpstr>
      <vt:lpstr>第一节 概述</vt:lpstr>
      <vt:lpstr>构建阶段概述</vt:lpstr>
      <vt:lpstr>构建阶段概述</vt:lpstr>
      <vt:lpstr>使用内部发布版本开发系统</vt:lpstr>
      <vt:lpstr>使用内部发布版本的指南</vt:lpstr>
      <vt:lpstr>每日构建过程</vt:lpstr>
      <vt:lpstr>Code Review</vt:lpstr>
      <vt:lpstr>第二节 Daily Build</vt:lpstr>
      <vt:lpstr>每日构造</vt:lpstr>
      <vt:lpstr>PowerPoint 演示文稿</vt:lpstr>
      <vt:lpstr>每日构造步骤</vt:lpstr>
      <vt:lpstr>每日构造步骤</vt:lpstr>
      <vt:lpstr>PowerPoint 演示文稿</vt:lpstr>
      <vt:lpstr>每日构造与BVT测试</vt:lpstr>
      <vt:lpstr>第三节 团队协作</vt:lpstr>
      <vt:lpstr>PowerPoint 演示文稿</vt:lpstr>
      <vt:lpstr>开发人员的一天从哪里开始？</vt:lpstr>
      <vt:lpstr>开发人员的一天从哪里开始？</vt:lpstr>
      <vt:lpstr>PowerPoint 演示文稿</vt:lpstr>
      <vt:lpstr>经历对Build的提心吊胆之后，第一件事做什么？</vt:lpstr>
      <vt:lpstr>经历对Build的提心吊胆之后，第一件事做什么？</vt:lpstr>
      <vt:lpstr>PowerPoint 演示文稿</vt:lpstr>
      <vt:lpstr>接下来，开发人员会…</vt:lpstr>
      <vt:lpstr>PowerPoint 演示文稿</vt:lpstr>
      <vt:lpstr>PowerPoint 演示文稿</vt:lpstr>
      <vt:lpstr>PowerPoint 演示文稿</vt:lpstr>
      <vt:lpstr>测试人员第一件事做什么？</vt:lpstr>
      <vt:lpstr>接下来，测试人员会…</vt:lpstr>
      <vt:lpstr>PowerPoint 演示文稿</vt:lpstr>
      <vt:lpstr>PowerPoint 演示文稿</vt:lpstr>
      <vt:lpstr>下班前，测试人员会…</vt:lpstr>
      <vt:lpstr>PowerPoint 演示文稿</vt:lpstr>
      <vt:lpstr>PowerPoint 演示文稿</vt:lpstr>
      <vt:lpstr>程序经理的工作</vt:lpstr>
      <vt:lpstr>程序经理的工作</vt:lpstr>
      <vt:lpstr>PowerPoint 演示文稿</vt:lpstr>
      <vt:lpstr>程序经理的工作</vt:lpstr>
      <vt:lpstr>PowerPoint 演示文稿</vt:lpstr>
      <vt:lpstr>目录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项目管理实践   构建/开发系统</dc:title>
  <dc:creator>YuanXu</dc:creator>
  <cp:lastModifiedBy>YuanXu</cp:lastModifiedBy>
  <cp:revision>18</cp:revision>
  <dcterms:created xsi:type="dcterms:W3CDTF">2011-08-15T06:15:38Z</dcterms:created>
  <dcterms:modified xsi:type="dcterms:W3CDTF">2011-08-15T07:28:24Z</dcterms:modified>
</cp:coreProperties>
</file>